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pic>
        <p:nvPicPr>
          <p:cNvPr id="2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3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41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pic>
        <p:nvPicPr>
          <p:cNvPr id="42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43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id="8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pic>
        <p:nvPicPr>
          <p:cNvPr id="8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id="8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54880" y="785520"/>
            <a:ext cx="9907560" cy="332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Bidirectional Path Tracing &amp; Progressive Photon Mapping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154880" y="4777560"/>
            <a:ext cx="8823600" cy="85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cap="all" spc="-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Xiangzheng Mao, cs184-afn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cap="all" spc="-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Ian Marshall, cs184-aby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PT, LT, PPM, and 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91440" y="2286000"/>
            <a:ext cx="29260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9784080" y="2323800"/>
            <a:ext cx="365760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9840960" y="5120640"/>
            <a:ext cx="3234960" cy="111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10^8 photons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6"/>
          <p:cNvSpPr/>
          <p:nvPr/>
        </p:nvSpPr>
        <p:spPr>
          <a:xfrm>
            <a:off x="0" y="5120640"/>
            <a:ext cx="877680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(SDS paths only)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PPM, 10^8 photons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194560" y="1289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/>
        </p:blipFill>
        <p:spPr>
          <a:xfrm>
            <a:off x="5943600" y="1289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77" name="Picture 176"/>
          <p:cNvPicPr/>
          <p:nvPr/>
        </p:nvPicPr>
        <p:blipFill>
          <a:blip r:embed="rId4"/>
          <a:stretch/>
        </p:blipFill>
        <p:spPr>
          <a:xfrm>
            <a:off x="2194560" y="412380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78" name="Picture 177"/>
          <p:cNvPicPr/>
          <p:nvPr/>
        </p:nvPicPr>
        <p:blipFill>
          <a:blip r:embed="rId5"/>
          <a:stretch/>
        </p:blipFill>
        <p:spPr>
          <a:xfrm>
            <a:off x="5943600" y="4123800"/>
            <a:ext cx="3656160" cy="27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PT, LT, PPM, and 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91440" y="2286000"/>
            <a:ext cx="393192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9784080" y="2323800"/>
            <a:ext cx="274320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9840960" y="5120640"/>
            <a:ext cx="360072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10^8 photons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0" y="5120640"/>
            <a:ext cx="877680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(harder)</a:t>
            </a:r>
          </a:p>
          <a:p>
            <a:r>
              <a:rPr 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(SDS paths only)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PPM, 10^8 photons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2194560" y="1289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86" name="Picture 185"/>
          <p:cNvPicPr/>
          <p:nvPr/>
        </p:nvPicPr>
        <p:blipFill>
          <a:blip r:embed="rId3"/>
          <a:stretch/>
        </p:blipFill>
        <p:spPr>
          <a:xfrm>
            <a:off x="5943600" y="1280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87" name="Picture 186"/>
          <p:cNvPicPr/>
          <p:nvPr/>
        </p:nvPicPr>
        <p:blipFill>
          <a:blip r:embed="rId4"/>
          <a:stretch/>
        </p:blipFill>
        <p:spPr>
          <a:xfrm>
            <a:off x="2194560" y="412380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5"/>
          <a:stretch/>
        </p:blipFill>
        <p:spPr>
          <a:xfrm>
            <a:off x="5943600" y="4123800"/>
            <a:ext cx="3656160" cy="27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Final Results Gallery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91440" y="2286000"/>
            <a:ext cx="19533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Diffuse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9784080" y="2323800"/>
            <a:ext cx="19533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Microfacet dragon with alpha = 0.005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9840960" y="5120640"/>
            <a:ext cx="3052080" cy="13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10^8 photons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0" y="5120640"/>
            <a:ext cx="877680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BDPT+PPM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10^8 photons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5943600" y="412380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2194920" y="4124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5943600" y="12801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5"/>
          <a:stretch/>
        </p:blipFill>
        <p:spPr>
          <a:xfrm>
            <a:off x="2194920" y="1289520"/>
            <a:ext cx="3656160" cy="27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References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103400" y="2053080"/>
            <a:ext cx="8944560" cy="41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Veach, E. (1997). Robust monte carlo methods for light transport simulation (Doctoral dissertation, Stanford University).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Hachisuka, T., Ogaki, S., &amp; Jensen, H. W. (2008). Progressive photon mapping. ACM Transactions on Graphics (TOG), 27(5), 130.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Bidirectional Path Tracing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Content Placeholder 4"/>
          <p:cNvPicPr/>
          <p:nvPr/>
        </p:nvPicPr>
        <p:blipFill>
          <a:blip r:embed="rId2"/>
          <a:stretch/>
        </p:blipFill>
        <p:spPr>
          <a:xfrm>
            <a:off x="6003000" y="1653480"/>
            <a:ext cx="5425200" cy="264240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640080" y="1812240"/>
            <a:ext cx="5118840" cy="23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Trace paths from both the eye and the light to form the eye path and the light path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Connect every pair of vertexes across the eye path and the light path to form complete paths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Accumulate weighted contributions of sampled complete paths to the pixels they intersect on the image plane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640080" y="4646880"/>
            <a:ext cx="5118840" cy="23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 tracing: 0 or 1 vertex on the light path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Light tracing: 0 or 1 vertex on the eye path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BDPT in 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drag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598" y="1294044"/>
            <a:ext cx="8060082" cy="4533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PT, LT, and BDPT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366120" y="164592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3"/>
          <a:stretch/>
        </p:blipFill>
        <p:spPr>
          <a:xfrm>
            <a:off x="4297680" y="165492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4"/>
          <a:stretch/>
        </p:blipFill>
        <p:spPr>
          <a:xfrm>
            <a:off x="8229600" y="1654920"/>
            <a:ext cx="3656160" cy="273276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005840" y="4426920"/>
            <a:ext cx="24688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Diffuse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5096880" y="4426920"/>
            <a:ext cx="230976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Diffuse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235440" y="4426920"/>
            <a:ext cx="18280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6"/>
          <p:cNvSpPr/>
          <p:nvPr/>
        </p:nvSpPr>
        <p:spPr>
          <a:xfrm>
            <a:off x="2011680" y="5432760"/>
            <a:ext cx="877680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all converge to the same image with enough samples per pixel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(assuming no specular materials)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8778240" y="4428360"/>
            <a:ext cx="285840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Diffuse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PT, LT, and BDPT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3"/>
          <p:cNvSpPr/>
          <p:nvPr/>
        </p:nvSpPr>
        <p:spPr>
          <a:xfrm>
            <a:off x="182880" y="4518360"/>
            <a:ext cx="42976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Microfacet dragon with alpha = 0.005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4206240" y="4518360"/>
            <a:ext cx="438912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Microfacet dragon with alpha = 0.005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8134560" y="4480560"/>
            <a:ext cx="43012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Microfacet dragon with alpha = 0.005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74320" y="17373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4297680" y="174636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4"/>
          <a:stretch/>
        </p:blipFill>
        <p:spPr>
          <a:xfrm>
            <a:off x="8229600" y="1737360"/>
            <a:ext cx="3656160" cy="2732760"/>
          </a:xfrm>
          <a:prstGeom prst="rect">
            <a:avLst/>
          </a:prstGeom>
          <a:ln>
            <a:noFill/>
          </a:ln>
        </p:spPr>
      </p:pic>
      <p:sp>
        <p:nvSpPr>
          <p:cNvPr id="146" name="CustomShape 6"/>
          <p:cNvSpPr/>
          <p:nvPr/>
        </p:nvSpPr>
        <p:spPr>
          <a:xfrm>
            <a:off x="2834640" y="5525640"/>
            <a:ext cx="1106424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 combines the strengths of PT and LT,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is good at rendering microfacet materials and caustics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PT, LT, and BDPT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3"/>
          <p:cNvSpPr/>
          <p:nvPr/>
        </p:nvSpPr>
        <p:spPr>
          <a:xfrm>
            <a:off x="914400" y="4426920"/>
            <a:ext cx="42976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086080" y="4426920"/>
            <a:ext cx="323496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8961120" y="4428360"/>
            <a:ext cx="29566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274320" y="165492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4297680" y="164592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4"/>
          <a:stretch/>
        </p:blipFill>
        <p:spPr>
          <a:xfrm>
            <a:off x="8229600" y="1645920"/>
            <a:ext cx="3656160" cy="2732760"/>
          </a:xfrm>
          <a:prstGeom prst="rect">
            <a:avLst/>
          </a:prstGeom>
          <a:ln>
            <a:noFill/>
          </a:ln>
        </p:spPr>
      </p:pic>
      <p:sp>
        <p:nvSpPr>
          <p:cNvPr id="155" name="CustomShape 6"/>
          <p:cNvSpPr/>
          <p:nvPr/>
        </p:nvSpPr>
        <p:spPr>
          <a:xfrm>
            <a:off x="2834640" y="5525640"/>
            <a:ext cx="1106424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 combines the strengths of PT and LT,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is good at rendering microfacet materials and caustics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However 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103400" y="2060640"/>
            <a:ext cx="4605480" cy="419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"/>
          <p:cNvSpPr/>
          <p:nvPr/>
        </p:nvSpPr>
        <p:spPr>
          <a:xfrm>
            <a:off x="822960" y="4389120"/>
            <a:ext cx="42976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 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754880" y="4426920"/>
            <a:ext cx="374904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 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8778240" y="4426920"/>
            <a:ext cx="384048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Specular spheres (harder)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BDPT, 1024 spp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2011680" y="5432760"/>
            <a:ext cx="8776800" cy="60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BDPT is not good at rendering reflected caustics,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because it does not handle specular-diffuse-specular (SDS) paths well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365760" y="155448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4297680" y="1563480"/>
            <a:ext cx="3656160" cy="273276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4"/>
          <a:stretch/>
        </p:blipFill>
        <p:spPr>
          <a:xfrm>
            <a:off x="8321400" y="1563480"/>
            <a:ext cx="3656160" cy="27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Progressive Photon Mapping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5231520" y="1463040"/>
            <a:ext cx="6379920" cy="47988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731520" y="2250720"/>
            <a:ext cx="4041360" cy="18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Photon Mapping is good at handling SDS paths because it merges vertexes rather than connecting them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Progressive photon mapping progressively reduces merging radii to handle the blurring problem of PM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BDPT+PPM in 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sphe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3089" y="1438183"/>
            <a:ext cx="8095591" cy="455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365</TotalTime>
  <Words>517</Words>
  <Application>Microsoft Office PowerPoint</Application>
  <PresentationFormat>Widescreen</PresentationFormat>
  <Paragraphs>100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Century Gothic</vt:lpstr>
      <vt:lpstr>DejaVu Sans</vt:lpstr>
      <vt:lpstr>Symbol</vt:lpstr>
      <vt:lpstr>Wingdings</vt:lpstr>
      <vt:lpstr>Wingdings 3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Bidirectional Path Tracing &amp; Multiple Importance Sampling with Progressive Photon Mapping</dc:title>
  <dc:subject/>
  <dc:creator>Ian</dc:creator>
  <dc:description/>
  <cp:lastModifiedBy>Ian</cp:lastModifiedBy>
  <cp:revision>26</cp:revision>
  <dcterms:created xsi:type="dcterms:W3CDTF">2017-05-03T02:56:28Z</dcterms:created>
  <dcterms:modified xsi:type="dcterms:W3CDTF">2017-05-04T06:52:03Z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